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hGnm8PJujeVQjEPDhllG4Ik+3f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603e7d607_3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603e7d607_3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11603e7d607_3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478370c68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1478370c68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478370c68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1478370c68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6062e4fd0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6062e4fd0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16062e4fd0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6062e4fd0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6062e4fd0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16062e4fd0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6062e4fd0_0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6062e4fd0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16062e4fd0_0_1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6062e4fd0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6062e4fd0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16062e4fd0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6062e4fd0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6062e4fd0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16062e4fd0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062e4fd0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6062e4fd0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16062e4fd0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6062e4fd0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6062e4fd0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16062e4fd0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6062e4fd0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6062e4fd0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116062e4fd0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6062e4fd0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6062e4fd0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16062e4fd0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603e7d607_3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603e7d607_3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1603e7d607_3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6062e4fd0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6062e4fd0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16062e4fd0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478370c68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1478370c68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478370c6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1478370c6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9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9"/>
          <p:cNvSpPr txBox="1"/>
          <p:nvPr>
            <p:ph type="ctr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" type="subTitle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" name="Google Shape;21;p9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9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 rot="5400000">
            <a:off x="3872485" y="-562356"/>
            <a:ext cx="4023360" cy="9720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 rot="5400000">
            <a:off x="7334251" y="2152650"/>
            <a:ext cx="54102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5700" spcFirstLastPara="1" rIns="45700" wrap="square" tIns="9142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 rot="5400000">
            <a:off x="2076451" y="-323850"/>
            <a:ext cx="5410200" cy="7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2" name="Google Shape;92;p19"/>
          <p:cNvCxnSpPr/>
          <p:nvPr/>
        </p:nvCxnSpPr>
        <p:spPr>
          <a:xfrm rot="10800000">
            <a:off x="10058400" y="59263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11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11"/>
          <p:cNvSpPr txBox="1"/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b="0"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11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" name="Google Shape;39;p11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" type="body"/>
          </p:nvPr>
        </p:nvSpPr>
        <p:spPr>
          <a:xfrm>
            <a:off x="1024127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2" type="body"/>
          </p:nvPr>
        </p:nvSpPr>
        <p:spPr>
          <a:xfrm>
            <a:off x="5989320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102412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0" sz="23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13"/>
          <p:cNvSpPr txBox="1"/>
          <p:nvPr>
            <p:ph idx="2" type="body"/>
          </p:nvPr>
        </p:nvSpPr>
        <p:spPr>
          <a:xfrm>
            <a:off x="102412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3" type="body"/>
          </p:nvPr>
        </p:nvSpPr>
        <p:spPr>
          <a:xfrm>
            <a:off x="599088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0" sz="23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13"/>
          <p:cNvSpPr txBox="1"/>
          <p:nvPr>
            <p:ph idx="4" type="body"/>
          </p:nvPr>
        </p:nvSpPr>
        <p:spPr>
          <a:xfrm>
            <a:off x="599088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1024128" y="471509"/>
            <a:ext cx="438912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5715000" y="822960"/>
            <a:ext cx="5678424" cy="5184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🢝"/>
              <a:defRPr sz="2000"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🢝"/>
              <a:defRPr sz="1600"/>
            </a:lvl9pPr>
          </a:lstStyle>
          <a:p/>
        </p:txBody>
      </p:sp>
      <p:sp>
        <p:nvSpPr>
          <p:cNvPr id="68" name="Google Shape;68;p16"/>
          <p:cNvSpPr txBox="1"/>
          <p:nvPr>
            <p:ph idx="2" type="body"/>
          </p:nvPr>
        </p:nvSpPr>
        <p:spPr>
          <a:xfrm>
            <a:off x="1024128" y="2257506"/>
            <a:ext cx="4389120" cy="3762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457200" y="4960138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/>
          <p:nvPr>
            <p:ph idx="2" type="pic"/>
          </p:nvPr>
        </p:nvSpPr>
        <p:spPr>
          <a:xfrm>
            <a:off x="0" y="-1"/>
            <a:ext cx="12188952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8610600" y="4960138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" name="Google Shape;79;p17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b="0" i="0" sz="5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b="0" i="0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8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11603e7d607_3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12192000" cy="685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478370c68_1_4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PERSON NETWORK </a:t>
            </a:r>
            <a:endParaRPr/>
          </a:p>
        </p:txBody>
      </p:sp>
      <p:pic>
        <p:nvPicPr>
          <p:cNvPr id="167" name="Google Shape;167;g11478370c68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57741"/>
            <a:ext cx="11887200" cy="369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1478370c68_1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9100" y="2008691"/>
            <a:ext cx="210502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1478370c68_1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638" y="2023654"/>
            <a:ext cx="19907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1478370c68_1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7425" y="2008703"/>
            <a:ext cx="1677195" cy="7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478370c68_1_9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PERSON NETWORK </a:t>
            </a:r>
            <a:endParaRPr/>
          </a:p>
        </p:txBody>
      </p:sp>
      <p:pic>
        <p:nvPicPr>
          <p:cNvPr id="176" name="Google Shape;176;g11478370c68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25" y="2044641"/>
            <a:ext cx="5986829" cy="4468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1478370c68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7600" y="1499325"/>
            <a:ext cx="2735556" cy="24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11478370c68_1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2400" y="1423125"/>
            <a:ext cx="2695200" cy="25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1478370c68_1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1450" y="4118200"/>
            <a:ext cx="3000175" cy="23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116062e4fd0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084925"/>
            <a:ext cx="2992700" cy="36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116062e4fd0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710362"/>
            <a:ext cx="7461701" cy="5596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16062e4fd0_0_3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Winners Network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6062e4fd0_0_1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Winners Network- </a:t>
            </a:r>
            <a:r>
              <a:rPr lang="en-US" sz="4000"/>
              <a:t>Centralities</a:t>
            </a:r>
            <a:endParaRPr sz="4000"/>
          </a:p>
        </p:txBody>
      </p:sp>
      <p:pic>
        <p:nvPicPr>
          <p:cNvPr id="194" name="Google Shape;194;g116062e4fd0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00716"/>
            <a:ext cx="11887199" cy="382058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16062e4fd0_0_10"/>
          <p:cNvSpPr txBox="1"/>
          <p:nvPr/>
        </p:nvSpPr>
        <p:spPr>
          <a:xfrm>
            <a:off x="4971900" y="1747000"/>
            <a:ext cx="224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6062e4fd0_0_189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Winners Network- </a:t>
            </a:r>
            <a:r>
              <a:rPr lang="en-US" sz="4000"/>
              <a:t>Attributes</a:t>
            </a:r>
            <a:endParaRPr sz="4000"/>
          </a:p>
        </p:txBody>
      </p:sp>
      <p:sp>
        <p:nvSpPr>
          <p:cNvPr id="202" name="Google Shape;202;g116062e4fd0_0_189"/>
          <p:cNvSpPr txBox="1"/>
          <p:nvPr/>
        </p:nvSpPr>
        <p:spPr>
          <a:xfrm>
            <a:off x="4971900" y="1747000"/>
            <a:ext cx="224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03" name="Google Shape;203;g116062e4fd0_0_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3388" y="2084937"/>
            <a:ext cx="1750725" cy="792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16062e4fd0_0_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650" y="2304025"/>
            <a:ext cx="1970886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16062e4fd0_0_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6800" y="2304013"/>
            <a:ext cx="20859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16062e4fd0_0_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5388" y="3056517"/>
            <a:ext cx="10221236" cy="3367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116062e4fd0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25" y="1700625"/>
            <a:ext cx="5742451" cy="43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16062e4fd0_0_15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Winners Network- Transitivity</a:t>
            </a:r>
            <a:endParaRPr/>
          </a:p>
        </p:txBody>
      </p:sp>
      <p:pic>
        <p:nvPicPr>
          <p:cNvPr id="214" name="Google Shape;214;g116062e4fd0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775" y="2178450"/>
            <a:ext cx="3930250" cy="38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6062e4fd0_0_2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21" name="Google Shape;221;g116062e4fd0_0_20"/>
          <p:cNvSpPr txBox="1"/>
          <p:nvPr/>
        </p:nvSpPr>
        <p:spPr>
          <a:xfrm>
            <a:off x="1128350" y="1917725"/>
            <a:ext cx="9096000" cy="45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900"/>
              <a:buFont typeface="Twentieth Century"/>
              <a:buChar char="●"/>
            </a:pPr>
            <a:r>
              <a:rPr lang="en-US" sz="1900">
                <a:latin typeface="Twentieth Century"/>
                <a:ea typeface="Twentieth Century"/>
                <a:cs typeface="Twentieth Century"/>
                <a:sym typeface="Twentieth Century"/>
              </a:rPr>
              <a:t>Three different networks were created using 2 different datasets.</a:t>
            </a: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900"/>
              <a:buFont typeface="Twentieth Century"/>
              <a:buChar char="●"/>
            </a:pPr>
            <a:r>
              <a:rPr lang="en-US" sz="1900">
                <a:latin typeface="Twentieth Century"/>
                <a:ea typeface="Twentieth Century"/>
                <a:cs typeface="Twentieth Century"/>
                <a:sym typeface="Twentieth Century"/>
              </a:rPr>
              <a:t>The communities in the graphs were classified based on different categories and attributes.</a:t>
            </a: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900"/>
              <a:buFont typeface="Twentieth Century"/>
              <a:buChar char="●"/>
            </a:pPr>
            <a:r>
              <a:rPr lang="en-US" sz="1900">
                <a:latin typeface="Twentieth Century"/>
                <a:ea typeface="Twentieth Century"/>
                <a:cs typeface="Twentieth Century"/>
                <a:sym typeface="Twentieth Century"/>
              </a:rPr>
              <a:t>Given that our three Film, Person, and Winner networks have 0.003, 0.002, and 0.173 densities respectively, it indicates that there is low number of edges.</a:t>
            </a: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900"/>
              <a:buFont typeface="Twentieth Century"/>
              <a:buChar char="●"/>
            </a:pPr>
            <a:r>
              <a:rPr lang="en-US" sz="1900">
                <a:latin typeface="Twentieth Century"/>
                <a:ea typeface="Twentieth Century"/>
                <a:cs typeface="Twentieth Century"/>
                <a:sym typeface="Twentieth Century"/>
              </a:rPr>
              <a:t>All three networks are not connected because each one of them have more than one component.</a:t>
            </a: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900"/>
              <a:buFont typeface="Twentieth Century"/>
              <a:buChar char="●"/>
            </a:pPr>
            <a:r>
              <a:rPr lang="en-US" sz="1900">
                <a:latin typeface="Twentieth Century"/>
                <a:ea typeface="Twentieth Century"/>
                <a:cs typeface="Twentieth Century"/>
                <a:sym typeface="Twentieth Century"/>
              </a:rPr>
              <a:t>The person network is scaled-free, since the it follows a power law and the parameter γ is in the range 2 &lt; γ &lt; 3.</a:t>
            </a: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900"/>
              <a:buFont typeface="Twentieth Century"/>
              <a:buChar char="●"/>
            </a:pPr>
            <a:r>
              <a:rPr lang="en-US" sz="1900">
                <a:latin typeface="Twentieth Century"/>
                <a:ea typeface="Twentieth Century"/>
                <a:cs typeface="Twentieth Century"/>
                <a:sym typeface="Twentieth Century"/>
              </a:rPr>
              <a:t>The Film and Person network have small closeness centrality values, while Winner's network has very high closeness values. </a:t>
            </a: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900"/>
              <a:buFont typeface="Twentieth Century"/>
              <a:buChar char="●"/>
            </a:pPr>
            <a:r>
              <a:rPr lang="en-US" sz="1900">
                <a:latin typeface="Twentieth Century"/>
                <a:ea typeface="Twentieth Century"/>
                <a:cs typeface="Twentieth Century"/>
                <a:sym typeface="Twentieth Century"/>
              </a:rPr>
              <a:t>All three network show similar behavior when it comes to page rank and betweenness centralities.</a:t>
            </a: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116062e4fd0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6062e4fd0_0_2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Datasets &amp; Preprocessing</a:t>
            </a:r>
            <a:endParaRPr/>
          </a:p>
        </p:txBody>
      </p:sp>
      <p:pic>
        <p:nvPicPr>
          <p:cNvPr id="105" name="Google Shape;105;g116062e4fd0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900" y="1613684"/>
            <a:ext cx="9444199" cy="491971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16062e4fd0_0_2"/>
          <p:cNvSpPr/>
          <p:nvPr/>
        </p:nvSpPr>
        <p:spPr>
          <a:xfrm>
            <a:off x="3103700" y="5211300"/>
            <a:ext cx="2670300" cy="1322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1A3DE"/>
              </a:gs>
              <a:gs pos="100000">
                <a:srgbClr val="225F8A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Finally, we were left with 1092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unique values and 3 chosen features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" name="Google Shape;107;g116062e4fd0_0_2"/>
          <p:cNvSpPr/>
          <p:nvPr/>
        </p:nvSpPr>
        <p:spPr>
          <a:xfrm>
            <a:off x="8519475" y="5211300"/>
            <a:ext cx="2670300" cy="1322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EDBE2"/>
              </a:gs>
              <a:gs pos="100000">
                <a:srgbClr val="24949A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Finally, we were left with 441 unique values and 5 chosen categories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6062e4fd0_0_45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Oscar Award Dataset - Movies</a:t>
            </a:r>
            <a:endParaRPr/>
          </a:p>
        </p:txBody>
      </p:sp>
      <p:pic>
        <p:nvPicPr>
          <p:cNvPr id="114" name="Google Shape;114;g116062e4fd0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7716"/>
            <a:ext cx="11887201" cy="339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16062e4fd0_0_45"/>
          <p:cNvSpPr txBox="1"/>
          <p:nvPr/>
        </p:nvSpPr>
        <p:spPr>
          <a:xfrm>
            <a:off x="2781250" y="1959850"/>
            <a:ext cx="301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Top Nominations &amp; Winners</a:t>
            </a:r>
            <a:endParaRPr b="1" sz="18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6" name="Google Shape;116;g116062e4fd0_0_45"/>
          <p:cNvSpPr txBox="1"/>
          <p:nvPr/>
        </p:nvSpPr>
        <p:spPr>
          <a:xfrm>
            <a:off x="8811050" y="1959850"/>
            <a:ext cx="208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Top Award Winners</a:t>
            </a:r>
            <a:endParaRPr b="1" sz="18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6062e4fd0_0_53"/>
          <p:cNvSpPr txBox="1"/>
          <p:nvPr>
            <p:ph type="title"/>
          </p:nvPr>
        </p:nvSpPr>
        <p:spPr>
          <a:xfrm>
            <a:off x="1024125" y="585225"/>
            <a:ext cx="102633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The Oscar Award Dataset - Person/Organization</a:t>
            </a:r>
            <a:endParaRPr sz="4000"/>
          </a:p>
        </p:txBody>
      </p:sp>
      <p:sp>
        <p:nvSpPr>
          <p:cNvPr id="123" name="Google Shape;123;g116062e4fd0_0_53"/>
          <p:cNvSpPr txBox="1"/>
          <p:nvPr/>
        </p:nvSpPr>
        <p:spPr>
          <a:xfrm>
            <a:off x="2781250" y="1959850"/>
            <a:ext cx="301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Top Nominations &amp; Winners</a:t>
            </a:r>
            <a:endParaRPr b="1" sz="18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4" name="Google Shape;124;g116062e4fd0_0_53"/>
          <p:cNvSpPr txBox="1"/>
          <p:nvPr/>
        </p:nvSpPr>
        <p:spPr>
          <a:xfrm>
            <a:off x="8811050" y="1959850"/>
            <a:ext cx="208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Top Award Winners</a:t>
            </a:r>
            <a:endParaRPr b="1" sz="18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25" name="Google Shape;125;g116062e4fd0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12350"/>
            <a:ext cx="11887200" cy="3205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603e7d607_3_11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Academy Awards Demographics Dataset</a:t>
            </a:r>
            <a:endParaRPr/>
          </a:p>
        </p:txBody>
      </p:sp>
      <p:pic>
        <p:nvPicPr>
          <p:cNvPr id="132" name="Google Shape;132;g11603e7d607_3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8916"/>
            <a:ext cx="11887199" cy="309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g116062e4fd0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975" y="1593475"/>
            <a:ext cx="6138749" cy="50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16062e4fd0_0_40"/>
          <p:cNvSpPr txBox="1"/>
          <p:nvPr>
            <p:ph type="title"/>
          </p:nvPr>
        </p:nvSpPr>
        <p:spPr>
          <a:xfrm>
            <a:off x="947928" y="4328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Networks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/>
          <p:nvPr>
            <p:ph type="title"/>
          </p:nvPr>
        </p:nvSpPr>
        <p:spPr>
          <a:xfrm>
            <a:off x="848478" y="54606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FILM NETWORK</a:t>
            </a:r>
            <a:endParaRPr sz="3500"/>
          </a:p>
        </p:txBody>
      </p:sp>
      <p:pic>
        <p:nvPicPr>
          <p:cNvPr descr="Chart&#10;&#10;Description automatically generated" id="145" name="Google Shape;14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995" y="3428997"/>
            <a:ext cx="9" cy="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75" y="1969575"/>
            <a:ext cx="8056000" cy="43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28875" y="2429450"/>
            <a:ext cx="2616325" cy="32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478370c68_2_0"/>
          <p:cNvSpPr txBox="1"/>
          <p:nvPr>
            <p:ph type="title"/>
          </p:nvPr>
        </p:nvSpPr>
        <p:spPr>
          <a:xfrm>
            <a:off x="848478" y="54606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FILM NETWORK</a:t>
            </a:r>
            <a:endParaRPr sz="3500"/>
          </a:p>
        </p:txBody>
      </p:sp>
      <p:pic>
        <p:nvPicPr>
          <p:cNvPr descr="Chart&#10;&#10;Description automatically generated" id="153" name="Google Shape;153;g11478370c68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995" y="3428997"/>
            <a:ext cx="10" cy="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1478370c68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50" y="1773066"/>
            <a:ext cx="11781456" cy="4468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478370c68_0_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PERSON </a:t>
            </a:r>
            <a:r>
              <a:rPr lang="en-US"/>
              <a:t>NETWORK</a:t>
            </a:r>
            <a:endParaRPr/>
          </a:p>
        </p:txBody>
      </p:sp>
      <p:pic>
        <p:nvPicPr>
          <p:cNvPr id="160" name="Google Shape;160;g11478370c6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1950" y="2441448"/>
            <a:ext cx="2606151" cy="3226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1478370c6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275" y="1993079"/>
            <a:ext cx="8562975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2022-02-19T17:37:34Z</dcterms:created>
  <dc:creator>Bogdan Milovanovic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